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15" r:id="rId2"/>
    <p:sldId id="390" r:id="rId3"/>
    <p:sldId id="391" r:id="rId4"/>
    <p:sldId id="440" r:id="rId5"/>
    <p:sldId id="397" r:id="rId6"/>
    <p:sldId id="411" r:id="rId7"/>
    <p:sldId id="441" r:id="rId8"/>
    <p:sldId id="438" r:id="rId9"/>
    <p:sldId id="394" r:id="rId10"/>
    <p:sldId id="398" r:id="rId11"/>
    <p:sldId id="420" r:id="rId12"/>
    <p:sldId id="393" r:id="rId13"/>
    <p:sldId id="421" r:id="rId14"/>
    <p:sldId id="422" r:id="rId15"/>
    <p:sldId id="424" r:id="rId16"/>
    <p:sldId id="399" r:id="rId17"/>
    <p:sldId id="400" r:id="rId18"/>
    <p:sldId id="437" r:id="rId19"/>
    <p:sldId id="439" r:id="rId20"/>
    <p:sldId id="401" r:id="rId21"/>
    <p:sldId id="402" r:id="rId22"/>
    <p:sldId id="429" r:id="rId23"/>
    <p:sldId id="430" r:id="rId24"/>
    <p:sldId id="431" r:id="rId25"/>
    <p:sldId id="432" r:id="rId26"/>
    <p:sldId id="403" r:id="rId27"/>
    <p:sldId id="404" r:id="rId28"/>
    <p:sldId id="405" r:id="rId29"/>
    <p:sldId id="434" r:id="rId30"/>
    <p:sldId id="442" r:id="rId31"/>
    <p:sldId id="443" r:id="rId32"/>
    <p:sldId id="356" r:id="rId33"/>
    <p:sldId id="32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33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74605" autoAdjust="0"/>
  </p:normalViewPr>
  <p:slideViewPr>
    <p:cSldViewPr>
      <p:cViewPr varScale="1">
        <p:scale>
          <a:sx n="54" d="100"/>
          <a:sy n="54" d="100"/>
        </p:scale>
        <p:origin x="-21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A5F0B76-ADE3-4EF1-BC43-56B85193DD19}" type="datetimeFigureOut">
              <a:rPr lang="en-US"/>
              <a:pPr>
                <a:defRPr/>
              </a:pPr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58E87C68-C5AA-4BBE-AD5B-BAEA3EA20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70F9F6A-E867-4427-8481-D78B55293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189CC-1BC4-40EA-BC7B-49195AD8FC86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51C5A-4337-45DF-A344-EAEF250697BC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9E094-943B-4159-AA43-FC6378725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FE2D5-315A-4324-8E05-5DF00A064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A4668-82B2-4115-8DB8-DE068C929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C449-A74D-4DAE-9D6A-D928BB560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8ADCB-785A-4AA5-8F9C-314D8C8E3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11668-81FA-4771-BC23-9EA0EED26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1DC01-67BE-44A6-AF4A-CC1388D17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77425-F6DF-417D-9143-8E150420C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B62AC-213D-44F7-B0E6-75267401D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6FCD-6D25-4B6A-B94F-50138B072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3476-B3F4-4C45-AF0B-CE0944BFB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592E-CBF9-4B9E-8B4D-6AA5D55F2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fld id="{8A32A6B6-7F80-4D40-81F2-EFAB62A0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PT_secondar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Bnr_Gateway_Med_Cntr_1CRW_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1775" y="228600"/>
            <a:ext cx="197802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Bnr_Gateway_Med_Cntr_1CRW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228600"/>
            <a:ext cx="18954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itle 4"/>
          <p:cNvSpPr>
            <a:spLocks noGrp="1"/>
          </p:cNvSpPr>
          <p:nvPr>
            <p:ph type="ctrTitle"/>
          </p:nvPr>
        </p:nvSpPr>
        <p:spPr>
          <a:xfrm>
            <a:off x="990600" y="1219200"/>
            <a:ext cx="7391400" cy="85725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/>
              </a:rPr>
              <a:t>Cancer Prevention</a:t>
            </a:r>
          </a:p>
        </p:txBody>
      </p:sp>
      <p:sp>
        <p:nvSpPr>
          <p:cNvPr id="2053" name="Subtitle 5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77000" cy="35814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Christi Kirk, RD</a:t>
            </a:r>
          </a:p>
          <a:p>
            <a:pPr>
              <a:spcBef>
                <a:spcPct val="0"/>
              </a:spcBef>
            </a:pPr>
            <a:endParaRPr lang="en-US" sz="1200" smtClean="0"/>
          </a:p>
          <a:p>
            <a:pPr>
              <a:spcBef>
                <a:spcPct val="0"/>
              </a:spcBef>
            </a:pPr>
            <a:r>
              <a:rPr lang="en-US" sz="2800" smtClean="0"/>
              <a:t>Oncology Dietitian </a:t>
            </a:r>
          </a:p>
          <a:p>
            <a:pPr>
              <a:spcBef>
                <a:spcPct val="0"/>
              </a:spcBef>
            </a:pPr>
            <a:r>
              <a:rPr lang="en-US" sz="2800" smtClean="0"/>
              <a:t>Banner MD Anderson Cancer Center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5025" y="2466975"/>
            <a:ext cx="239553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144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1828800"/>
          </a:xfrm>
        </p:spPr>
        <p:txBody>
          <a:bodyPr/>
          <a:lstStyle/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#4- “Eat More of a Variety of Vegetables, Fruits, Whole Grains and Legumes Such as Beans.”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4" name="Picture 3" descr="4foodgrou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038600"/>
            <a:ext cx="33337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7010400" cy="8382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Cancer Prevention Foods</a:t>
            </a:r>
            <a:endParaRPr lang="en-US" sz="3600" u="sng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4648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mtClean="0"/>
              <a:t>Eat at least 5 servings of variety fruits and vegetables every day</a:t>
            </a:r>
          </a:p>
          <a:p>
            <a:pPr marL="342900" lvl="1" indent="-342900">
              <a:buFontTx/>
              <a:buChar char="•"/>
            </a:pPr>
            <a:r>
              <a:rPr lang="en-US" smtClean="0"/>
              <a:t>Fill about 2/3 your plate with fruits and vegetables and whole grains</a:t>
            </a:r>
          </a:p>
          <a:p>
            <a:pPr marL="342900" lvl="1" indent="-342900">
              <a:buFontTx/>
              <a:buChar char="•"/>
            </a:pPr>
            <a:r>
              <a:rPr lang="en-US" smtClean="0"/>
              <a:t>Variety is the key</a:t>
            </a:r>
          </a:p>
          <a:p>
            <a:r>
              <a:rPr lang="en-US" sz="2800" smtClean="0"/>
              <a:t>Research suggests eating at least 5 servings vegetables and fruits per day can prevent at least 20% of all cancers (AICR)</a:t>
            </a:r>
          </a:p>
          <a:p>
            <a:pPr>
              <a:buFontTx/>
              <a:buNone/>
            </a:pPr>
            <a:endParaRPr lang="en-US" u="sng" smtClean="0"/>
          </a:p>
          <a:p>
            <a:endParaRPr lang="en-US" u="sng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Fruits and Veggies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Cancer Fighting Components</a:t>
            </a:r>
          </a:p>
          <a:p>
            <a:pPr>
              <a:buFontTx/>
              <a:buNone/>
            </a:pPr>
            <a:r>
              <a:rPr lang="en-US" smtClean="0"/>
              <a:t>	Phytochemicals</a:t>
            </a:r>
          </a:p>
          <a:p>
            <a:pPr>
              <a:buFontTx/>
              <a:buNone/>
            </a:pPr>
            <a:r>
              <a:rPr lang="en-US" smtClean="0"/>
              <a:t>	Vitamins</a:t>
            </a:r>
          </a:p>
          <a:p>
            <a:pPr>
              <a:buFontTx/>
              <a:buNone/>
            </a:pPr>
            <a:r>
              <a:rPr lang="en-US" smtClean="0"/>
              <a:t>	Minerals</a:t>
            </a:r>
          </a:p>
          <a:p>
            <a:pPr>
              <a:buFontTx/>
              <a:buNone/>
            </a:pPr>
            <a:r>
              <a:rPr lang="en-US" smtClean="0"/>
              <a:t>	Fiber</a:t>
            </a:r>
          </a:p>
          <a:p>
            <a:pPr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9220" name="Picture 4" descr="C:\Documents and Settings\ckirk\Local Settings\Temporary Internet Files\Content.IE5\2T0TI9QX\MP9004309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71800"/>
            <a:ext cx="328731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7010400" cy="6858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Cancer Prevention Foods</a:t>
            </a:r>
            <a:endParaRPr lang="en-US" sz="4000" u="sng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4648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smtClean="0">
                <a:solidFill>
                  <a:srgbClr val="990099"/>
                </a:solidFill>
              </a:rPr>
              <a:t>Stock your refrigerator with a variety of different color fruits: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smtClean="0">
                <a:solidFill>
                  <a:srgbClr val="FF0000"/>
                </a:solidFill>
              </a:rPr>
              <a:t>Strawberries                                                                                   </a:t>
            </a:r>
          </a:p>
          <a:p>
            <a:pPr marL="342900" lvl="1" indent="-342900">
              <a:buFontTx/>
              <a:buChar char="•"/>
            </a:pPr>
            <a:r>
              <a:rPr lang="en-US" sz="2400" smtClean="0">
                <a:solidFill>
                  <a:srgbClr val="0033CC"/>
                </a:solidFill>
              </a:rPr>
              <a:t>Blueberries</a:t>
            </a:r>
          </a:p>
          <a:p>
            <a:pPr marL="342900" lvl="1" indent="-342900">
              <a:buFontTx/>
              <a:buChar char="•"/>
            </a:pPr>
            <a:r>
              <a:rPr lang="en-US" sz="2400" smtClean="0"/>
              <a:t>Blackberries</a:t>
            </a:r>
          </a:p>
          <a:p>
            <a:pPr marL="342900" lvl="1" indent="-342900">
              <a:buFontTx/>
              <a:buChar char="•"/>
            </a:pPr>
            <a:r>
              <a:rPr lang="en-US" sz="2400" smtClean="0">
                <a:solidFill>
                  <a:srgbClr val="A50021"/>
                </a:solidFill>
              </a:rPr>
              <a:t>Raspberries</a:t>
            </a:r>
          </a:p>
          <a:p>
            <a:pPr marL="342900" lvl="1" indent="-342900">
              <a:buFontTx/>
              <a:buChar char="•"/>
            </a:pPr>
            <a:r>
              <a:rPr lang="en-US" sz="2400" smtClean="0">
                <a:solidFill>
                  <a:srgbClr val="FF9900"/>
                </a:solidFill>
              </a:rPr>
              <a:t>Peaches</a:t>
            </a:r>
          </a:p>
          <a:p>
            <a:pPr marL="342900" lvl="1" indent="-342900">
              <a:buFontTx/>
              <a:buChar char="•"/>
            </a:pPr>
            <a:r>
              <a:rPr lang="en-US" sz="2400" smtClean="0">
                <a:solidFill>
                  <a:srgbClr val="990099"/>
                </a:solidFill>
              </a:rPr>
              <a:t>Grapes</a:t>
            </a:r>
          </a:p>
          <a:p>
            <a:pPr marL="342900" lvl="1" indent="-342900">
              <a:buFontTx/>
              <a:buChar char="•"/>
            </a:pPr>
            <a:r>
              <a:rPr lang="en-US" sz="2400" smtClean="0">
                <a:solidFill>
                  <a:srgbClr val="CC6600"/>
                </a:solidFill>
              </a:rPr>
              <a:t>Oranges</a:t>
            </a:r>
          </a:p>
          <a:p>
            <a:pPr marL="342900" lvl="1" indent="-342900">
              <a:buFontTx/>
              <a:buChar char="•"/>
            </a:pPr>
            <a:r>
              <a:rPr lang="en-US" sz="2400" smtClean="0">
                <a:solidFill>
                  <a:srgbClr val="669900"/>
                </a:solidFill>
              </a:rPr>
              <a:t>Kiwi                                             </a:t>
            </a:r>
          </a:p>
          <a:p>
            <a:pPr marL="342900" lvl="1" indent="-342900">
              <a:buFontTx/>
              <a:buNone/>
            </a:pPr>
            <a:endParaRPr lang="en-US" sz="2400" smtClean="0">
              <a:solidFill>
                <a:srgbClr val="669900"/>
              </a:solidFill>
            </a:endParaRPr>
          </a:p>
          <a:p>
            <a:pPr>
              <a:buFontTx/>
              <a:buNone/>
            </a:pPr>
            <a:endParaRPr lang="en-US" u="sng" smtClean="0"/>
          </a:p>
          <a:p>
            <a:endParaRPr lang="en-US" u="sng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74755" name="Picture 3" descr="C:\Documents and Settings\ckirk\Local Settings\Temporary Internet Files\Content.IE5\TGYLNM1A\MP9002896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0"/>
            <a:ext cx="3657600" cy="2450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7010400" cy="9144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Cancer Prevention Foods</a:t>
            </a:r>
            <a:endParaRPr lang="en-US" sz="4000" u="sng" dirty="0" smtClean="0"/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342900" lvl="1" indent="-342900">
              <a:buFontTx/>
              <a:buNone/>
            </a:pPr>
            <a:r>
              <a:rPr lang="en-US" sz="2400" smtClean="0">
                <a:solidFill>
                  <a:srgbClr val="990099"/>
                </a:solidFill>
              </a:rPr>
              <a:t>Stock your refrigerator with a variety of different color vegetables: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smtClean="0">
                <a:solidFill>
                  <a:srgbClr val="FF9900"/>
                </a:solidFill>
              </a:rPr>
              <a:t>Carrots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smtClean="0">
                <a:solidFill>
                  <a:srgbClr val="008000"/>
                </a:solidFill>
              </a:rPr>
              <a:t>Spinach, kale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smtClean="0">
                <a:solidFill>
                  <a:srgbClr val="FF0000"/>
                </a:solidFill>
              </a:rPr>
              <a:t>Red peppers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smtClean="0">
                <a:solidFill>
                  <a:srgbClr val="008000"/>
                </a:solidFill>
              </a:rPr>
              <a:t>Green peppers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smtClean="0">
                <a:solidFill>
                  <a:srgbClr val="CCFF66"/>
                </a:solidFill>
              </a:rPr>
              <a:t>Cabbage                                               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smtClean="0">
                <a:solidFill>
                  <a:srgbClr val="CC0000"/>
                </a:solidFill>
              </a:rPr>
              <a:t>Tomatoes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smtClean="0">
                <a:solidFill>
                  <a:srgbClr val="FFFFCC"/>
                </a:solidFill>
              </a:rPr>
              <a:t>Cauliflower      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smtClean="0">
                <a:solidFill>
                  <a:srgbClr val="FFFFCC"/>
                </a:solidFill>
              </a:rPr>
              <a:t>Onions    </a:t>
            </a:r>
          </a:p>
          <a:p>
            <a:pPr marL="342900" lvl="1" indent="-342900">
              <a:buFontTx/>
              <a:buNone/>
            </a:pPr>
            <a:r>
              <a:rPr lang="en-US" sz="2400" smtClean="0">
                <a:solidFill>
                  <a:srgbClr val="FFFFCC"/>
                </a:solidFill>
              </a:rPr>
              <a:t>                     </a:t>
            </a:r>
          </a:p>
          <a:p>
            <a:pPr marL="342900" lvl="1" indent="-342900">
              <a:buFont typeface="Arial" charset="0"/>
              <a:buChar char="•"/>
            </a:pPr>
            <a:endParaRPr lang="en-US" sz="2400" smtClean="0">
              <a:solidFill>
                <a:srgbClr val="990099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en-US" sz="2400" smtClean="0">
              <a:solidFill>
                <a:srgbClr val="990099"/>
              </a:solidFill>
            </a:endParaRPr>
          </a:p>
          <a:p>
            <a:endParaRPr lang="en-US" smtClean="0"/>
          </a:p>
        </p:txBody>
      </p:sp>
      <p:pic>
        <p:nvPicPr>
          <p:cNvPr id="73730" name="Picture 2" descr="C:\Documents and Settings\ckirk\Local Settings\Temporary Internet Files\Content.IE5\ZWZS6QFR\MP9001780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290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PT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Bnr_Gateway_Med_Cntr_1CRW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228600"/>
            <a:ext cx="18954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Try Something Different!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6389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r>
              <a:rPr lang="en-US" smtClean="0"/>
              <a:t>Brown Rice</a:t>
            </a:r>
          </a:p>
          <a:p>
            <a:r>
              <a:rPr lang="en-US" smtClean="0"/>
              <a:t>Quinoa</a:t>
            </a:r>
          </a:p>
          <a:p>
            <a:r>
              <a:rPr lang="en-US" smtClean="0"/>
              <a:t>Beans</a:t>
            </a:r>
          </a:p>
          <a:p>
            <a:r>
              <a:rPr lang="en-US" smtClean="0"/>
              <a:t>Lentils</a:t>
            </a:r>
          </a:p>
          <a:p>
            <a:r>
              <a:rPr lang="en-US" smtClean="0"/>
              <a:t>Nuts</a:t>
            </a:r>
          </a:p>
          <a:p>
            <a:r>
              <a:rPr lang="en-US" smtClean="0"/>
              <a:t>Seeds    </a:t>
            </a:r>
          </a:p>
          <a:p>
            <a:r>
              <a:rPr lang="en-US" smtClean="0"/>
              <a:t>Whole wheat Pasta</a:t>
            </a:r>
          </a:p>
          <a:p>
            <a:r>
              <a:rPr lang="en-US" smtClean="0"/>
              <a:t>Whole grain cereals                       </a:t>
            </a:r>
          </a:p>
          <a:p>
            <a:pPr eaLnBrk="1" hangingPunct="1"/>
            <a:endParaRPr lang="en-US" smtClean="0"/>
          </a:p>
        </p:txBody>
      </p:sp>
      <p:sp>
        <p:nvSpPr>
          <p:cNvPr id="16390" name="Content Placeholder 5"/>
          <p:cNvSpPr>
            <a:spLocks noGrp="1"/>
          </p:cNvSpPr>
          <p:nvPr>
            <p:ph sz="half" idx="2"/>
          </p:nvPr>
        </p:nvSpPr>
        <p:spPr>
          <a:xfrm>
            <a:off x="2667000" y="1981200"/>
            <a:ext cx="4495800" cy="4144963"/>
          </a:xfrm>
        </p:spPr>
        <p:txBody>
          <a:bodyPr/>
          <a:lstStyle/>
          <a:p>
            <a:r>
              <a:rPr lang="en-US" smtClean="0"/>
              <a:t>Kamut</a:t>
            </a:r>
          </a:p>
          <a:p>
            <a:r>
              <a:rPr lang="en-US" smtClean="0"/>
              <a:t>Wheat Berries</a:t>
            </a:r>
          </a:p>
          <a:p>
            <a:r>
              <a:rPr lang="en-US" smtClean="0"/>
              <a:t>Amaranth</a:t>
            </a:r>
          </a:p>
          <a:p>
            <a:r>
              <a:rPr lang="en-US" smtClean="0"/>
              <a:t>Barley</a:t>
            </a:r>
          </a:p>
          <a:p>
            <a:r>
              <a:rPr lang="en-US" smtClean="0"/>
              <a:t>Farro</a:t>
            </a:r>
          </a:p>
          <a:p>
            <a:r>
              <a:rPr lang="en-US" smtClean="0"/>
              <a:t>Whole Wheat CousCous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4813" y="2133600"/>
            <a:ext cx="334486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Fiber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22860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smtClean="0"/>
              <a:t>Carbohydrates that cannot be digested</a:t>
            </a:r>
          </a:p>
          <a:p>
            <a:pPr lvl="2"/>
            <a:r>
              <a:rPr lang="en-US" smtClean="0"/>
              <a:t>Not just for BM!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&gt;20 grams daily from food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Found in whole grains, fruits, vegetables, beans and legumes</a:t>
            </a:r>
          </a:p>
        </p:txBody>
      </p:sp>
      <p:pic>
        <p:nvPicPr>
          <p:cNvPr id="13316" name="Picture 4" descr="C:\Documents and Settings\ckirk\Local Settings\Temporary Internet Files\Content.IE5\K5GCZW47\MP9004426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2593848" cy="171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76400"/>
          </a:xfrm>
        </p:spPr>
        <p:txBody>
          <a:bodyPr/>
          <a:lstStyle/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#5- “Limit Consumption of Red Meats (such as beef, pork and lamb) and Avoid Processed Meats.”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Limit to 18 oz red meat per week</a:t>
            </a:r>
          </a:p>
          <a:p>
            <a:pPr>
              <a:buFontTx/>
              <a:buNone/>
            </a:pPr>
            <a:r>
              <a:rPr lang="en-US" smtClean="0"/>
              <a:t>Limit charred and cooked at high temps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8436" name="Picture 4" descr="C:\Documents and Settings\ckirk\Local Settings\Temporary Internet Files\Content.IE5\EPORUPUD\MP9004389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657600"/>
            <a:ext cx="19399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76400"/>
          </a:xfrm>
        </p:spPr>
        <p:txBody>
          <a:bodyPr/>
          <a:lstStyle/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Avoid Processed Meats altogether…instead of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9460" name="Picture 2" descr="C:\Users\ckirk\AppData\Local\Microsoft\Windows\Temporary Internet Files\Content.IE5\PAKCE1C6\MC90044174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652838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ckirk\AppData\Local\Microsoft\Windows\Temporary Internet Files\Content.IE5\O44X4RNW\MC9002904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289877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76400"/>
          </a:xfrm>
        </p:spPr>
        <p:txBody>
          <a:bodyPr/>
          <a:lstStyle/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Try: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050" y="2498725"/>
            <a:ext cx="326231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050" y="4352925"/>
            <a:ext cx="32623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240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Prevention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895600"/>
          </a:xfrm>
        </p:spPr>
        <p:txBody>
          <a:bodyPr/>
          <a:lstStyle/>
          <a:p>
            <a:pPr>
              <a:defRPr/>
            </a:pPr>
            <a:endParaRPr lang="en-US" sz="2000" dirty="0" smtClean="0"/>
          </a:p>
          <a:p>
            <a:pPr>
              <a:buFontTx/>
              <a:buNone/>
              <a:defRPr/>
            </a:pPr>
            <a:r>
              <a:rPr lang="en-US" sz="3600" dirty="0" smtClean="0"/>
              <a:t>“30% of cancers have a controllable nutrition component”</a:t>
            </a:r>
          </a:p>
          <a:p>
            <a:pPr>
              <a:buFontTx/>
              <a:buNone/>
              <a:defRPr/>
            </a:pPr>
            <a:r>
              <a:rPr lang="en-US" sz="2400" dirty="0" smtClean="0"/>
              <a:t>				-American Institute for Cancer Research</a:t>
            </a:r>
          </a:p>
          <a:p>
            <a:pPr>
              <a:buFontTx/>
              <a:buNone/>
              <a:defRPr/>
            </a:pPr>
            <a:r>
              <a:rPr lang="en-US" sz="2400" dirty="0" smtClean="0"/>
              <a:t>	</a:t>
            </a:r>
          </a:p>
          <a:p>
            <a:pPr>
              <a:buFontTx/>
              <a:buNone/>
              <a:defRPr/>
            </a:pPr>
            <a:endParaRPr lang="en-US" sz="2400" dirty="0" smtClean="0"/>
          </a:p>
          <a:p>
            <a:pPr>
              <a:buFontTx/>
              <a:buNone/>
              <a:defRPr/>
            </a:pPr>
            <a:endParaRPr lang="en-US" sz="2400" dirty="0" smtClean="0"/>
          </a:p>
          <a:p>
            <a:pPr>
              <a:buFontTx/>
              <a:buNone/>
              <a:defRPr/>
            </a:pPr>
            <a:endParaRPr lang="en-US" sz="2400" dirty="0" smtClean="0"/>
          </a:p>
          <a:p>
            <a:pPr algn="ctr">
              <a:buFontTx/>
              <a:buNone/>
              <a:defRPr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10 recommendations for prevention </a:t>
            </a:r>
          </a:p>
        </p:txBody>
      </p:sp>
      <p:pic>
        <p:nvPicPr>
          <p:cNvPr id="4" name="Picture 3" descr="AIC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267200"/>
            <a:ext cx="3241964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76400"/>
          </a:xfrm>
        </p:spPr>
        <p:txBody>
          <a:bodyPr/>
          <a:lstStyle/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#6- “If Consumed at all, Limit Alcoholic Drinks to 2 for Men and 1 for Women.”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What about red wine?!?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5364" name="Picture 4" descr="C:\Documents and Settings\ckirk\Local Settings\Temporary Internet Files\Content.IE5\EPORUPUD\MP9004385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038600"/>
            <a:ext cx="1600200" cy="2407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76400"/>
          </a:xfrm>
        </p:spPr>
        <p:txBody>
          <a:bodyPr/>
          <a:lstStyle/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#7- “Limit Consumption of Salty Foods and Foods Processed with Salt (sodium).”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Use spices for flavor and</a:t>
            </a:r>
          </a:p>
          <a:p>
            <a:pPr>
              <a:buFontTx/>
              <a:buNone/>
            </a:pPr>
            <a:r>
              <a:rPr lang="en-US" smtClean="0"/>
              <a:t>cancer fighting properties!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22532" name="Picture 5" descr="C:\Documents and Settings\ckirk\Local Settings\Temporary Internet Files\Content.IE5\ZWZS6QFR\MC9001128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038600"/>
            <a:ext cx="22383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Cancer Prevention Foods</a:t>
            </a:r>
            <a:endParaRPr lang="en-US" u="sng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6482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Herbs and Spices</a:t>
            </a:r>
          </a:p>
          <a:p>
            <a:pPr>
              <a:defRPr/>
            </a:pPr>
            <a:r>
              <a:rPr lang="en-US" dirty="0" smtClean="0"/>
              <a:t>NF-</a:t>
            </a:r>
            <a:r>
              <a:rPr lang="en-US" dirty="0" err="1" smtClean="0"/>
              <a:t>kB</a:t>
            </a:r>
            <a:r>
              <a:rPr lang="en-US" dirty="0" smtClean="0"/>
              <a:t> regulator</a:t>
            </a:r>
            <a:r>
              <a:rPr lang="en-US" sz="1200" dirty="0" smtClean="0"/>
              <a:t>(involved in immune and inflammatory processes)</a:t>
            </a:r>
            <a:endParaRPr lang="en-US" b="1" u="sng" dirty="0" smtClean="0"/>
          </a:p>
          <a:p>
            <a:pPr>
              <a:defRPr/>
            </a:pPr>
            <a:r>
              <a:rPr lang="en-US" dirty="0" smtClean="0"/>
              <a:t>Anti-inflammatory</a:t>
            </a:r>
          </a:p>
          <a:p>
            <a:pPr>
              <a:defRPr/>
            </a:pPr>
            <a:r>
              <a:rPr lang="en-US" dirty="0" smtClean="0"/>
              <a:t>Antibacterial</a:t>
            </a:r>
          </a:p>
          <a:p>
            <a:pPr>
              <a:defRPr/>
            </a:pPr>
            <a:r>
              <a:rPr lang="en-US" dirty="0" smtClean="0"/>
              <a:t>Antimicrobial</a:t>
            </a:r>
          </a:p>
          <a:p>
            <a:pPr>
              <a:defRPr/>
            </a:pPr>
            <a:r>
              <a:rPr lang="en-US" dirty="0" smtClean="0"/>
              <a:t>Nausea Reducer</a:t>
            </a:r>
          </a:p>
          <a:p>
            <a:pPr>
              <a:defRPr/>
            </a:pPr>
            <a:r>
              <a:rPr lang="en-US" dirty="0" smtClean="0"/>
              <a:t>Digestion aid</a:t>
            </a:r>
          </a:p>
          <a:p>
            <a:pPr>
              <a:defRPr/>
            </a:pPr>
            <a:r>
              <a:rPr lang="en-US" dirty="0" smtClean="0"/>
              <a:t>Appetite stimulant                 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00400"/>
            <a:ext cx="24384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7010400" cy="228600"/>
          </a:xfrm>
        </p:spPr>
        <p:txBody>
          <a:bodyPr/>
          <a:lstStyle/>
          <a:p>
            <a:r>
              <a:rPr lang="en-US" sz="3600" u="sng" smtClean="0"/>
              <a:t>Cancer Prevention Foods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410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u="sng" smtClean="0">
                <a:solidFill>
                  <a:srgbClr val="FFC000"/>
                </a:solidFill>
              </a:rPr>
              <a:t>Herbs and Spices</a:t>
            </a:r>
          </a:p>
          <a:p>
            <a:r>
              <a:rPr lang="en-US" sz="2800" smtClean="0"/>
              <a:t>Turmeric</a:t>
            </a:r>
          </a:p>
          <a:p>
            <a:r>
              <a:rPr lang="en-US" sz="2800" smtClean="0"/>
              <a:t>Ginger</a:t>
            </a:r>
          </a:p>
          <a:p>
            <a:r>
              <a:rPr lang="en-US" sz="2800" smtClean="0"/>
              <a:t>Cilantro</a:t>
            </a:r>
          </a:p>
          <a:p>
            <a:r>
              <a:rPr lang="en-US" sz="2800" smtClean="0"/>
              <a:t>Cayenne and Chilli flakes</a:t>
            </a:r>
          </a:p>
          <a:p>
            <a:r>
              <a:rPr lang="en-US" sz="2800" smtClean="0"/>
              <a:t>Rosemary</a:t>
            </a:r>
          </a:p>
          <a:p>
            <a:r>
              <a:rPr lang="en-US" sz="2800" smtClean="0"/>
              <a:t>Thyme</a:t>
            </a:r>
          </a:p>
          <a:p>
            <a:r>
              <a:rPr lang="en-US" sz="2800" smtClean="0"/>
              <a:t>Cumin   </a:t>
            </a:r>
          </a:p>
          <a:p>
            <a:r>
              <a:rPr lang="en-US" sz="2800" smtClean="0"/>
              <a:t>Parsley</a:t>
            </a:r>
          </a:p>
          <a:p>
            <a:r>
              <a:rPr lang="en-US" sz="2800" smtClean="0"/>
              <a:t>Mint</a:t>
            </a:r>
            <a:endParaRPr 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400"/>
            <a:ext cx="2811463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7010400" cy="228600"/>
          </a:xfrm>
        </p:spPr>
        <p:txBody>
          <a:bodyPr/>
          <a:lstStyle/>
          <a:p>
            <a:r>
              <a:rPr lang="en-US" sz="3600" u="sng" smtClean="0"/>
              <a:t>Cancer Prevention Foods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                </a:t>
            </a:r>
          </a:p>
          <a:p>
            <a:endParaRPr lang="en-US" smtClean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89200"/>
            <a:ext cx="40386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5105400" y="2514600"/>
            <a:ext cx="3779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you guess this spice?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41148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</a:rPr>
              <a:t>Turmeric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10200" y="48006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Anti-inflammatory</a:t>
            </a:r>
          </a:p>
          <a:p>
            <a:pPr>
              <a:buFont typeface="Arial" charset="0"/>
              <a:buChar char="•"/>
            </a:pPr>
            <a:r>
              <a:rPr lang="en-US"/>
              <a:t>Appetite stimulant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7010400" cy="228600"/>
          </a:xfrm>
        </p:spPr>
        <p:txBody>
          <a:bodyPr/>
          <a:lstStyle/>
          <a:p>
            <a:r>
              <a:rPr lang="en-US" sz="3600" u="sng" smtClean="0"/>
              <a:t>Cancer Prevention Foods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                </a:t>
            </a:r>
          </a:p>
          <a:p>
            <a:endParaRPr lang="en-US" smtClean="0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800600" y="2514600"/>
            <a:ext cx="3779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you guess this spice?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41148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Ginger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70150"/>
            <a:ext cx="326707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48200" y="48006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/>
              <a:t>Nausea Reducer</a:t>
            </a:r>
          </a:p>
          <a:p>
            <a:pPr algn="ctr">
              <a:buFont typeface="Arial" charset="0"/>
              <a:buChar char="•"/>
            </a:pPr>
            <a:r>
              <a:rPr lang="en-US"/>
              <a:t>Anti- inflammatory</a:t>
            </a:r>
          </a:p>
          <a:p>
            <a:pPr algn="ctr">
              <a:buFont typeface="Arial" charset="0"/>
              <a:buChar char="•"/>
            </a:pPr>
            <a:r>
              <a:rPr lang="en-US"/>
              <a:t>Anti-bacterial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76400"/>
          </a:xfrm>
        </p:spPr>
        <p:txBody>
          <a:bodyPr/>
          <a:lstStyle/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#8- “Don’t Use Supplements to Protect Against Cancer.”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Phytochemicals in a pill?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27652" name="Picture 4" descr="C:\Documents and Settings\ckirk\Local Settings\Temporary Internet Files\Content.IE5\2D69D23F\MP9003154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429000"/>
            <a:ext cx="2030413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76400"/>
          </a:xfrm>
        </p:spPr>
        <p:txBody>
          <a:bodyPr/>
          <a:lstStyle/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#9- “It’s Best for Mothers to Breastfeed Exclusively for up to Six Months and Then Add Other Liquids and Foods.”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Good for Mom			Good for baby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28676" name="Picture 4" descr="C:\Documents and Settings\ckirk\Local Settings\Temporary Internet Files\Content.IE5\EPORUPUD\MC9001567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495800"/>
            <a:ext cx="171608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76400"/>
          </a:xfrm>
        </p:spPr>
        <p:txBody>
          <a:bodyPr/>
          <a:lstStyle/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#10- “After Treatment, Cancer Survivors Should Follow the Recommendations for Cancer Prevention.”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36869" name="Picture 5" descr="C:\Documents and Settings\ckirk\Local Settings\Temporary Internet Files\Content.IE5\2T0TI9QX\MP9004117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343400"/>
            <a:ext cx="3288632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705600" cy="609600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Cancer Fighting Foods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 smtClean="0"/>
              <a:t>No single food or food component can protect you against cancer by itself</a:t>
            </a:r>
          </a:p>
          <a:p>
            <a:endParaRPr lang="en-US" smtClean="0"/>
          </a:p>
          <a:p>
            <a:r>
              <a:rPr lang="en-US" smtClean="0"/>
              <a:t>Evidence suggests that it is the synergy of compounds working together in the overall diet that offers the strongest cancer protection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						Source: AICR</a:t>
            </a:r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124200"/>
          </a:xfrm>
        </p:spPr>
        <p:txBody>
          <a:bodyPr/>
          <a:lstStyle/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#1- “Be as Lean as Possible without Becoming Underweight”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Work on building lean body mass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4100" name="Picture 4" descr="C:\Documents and Settings\ckirk\Local Settings\Temporary Internet Files\Content.IE5\7WWG71GA\MC9003479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352800"/>
            <a:ext cx="12827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PT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Bnr_Gateway_Med_Cntr_1CRW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228600"/>
            <a:ext cx="18954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4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9400" cy="2057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Daily Prevention Prescription Checklist</a:t>
            </a:r>
          </a:p>
        </p:txBody>
      </p:sp>
      <p:sp>
        <p:nvSpPr>
          <p:cNvPr id="31749" name="Subtitle 5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5105400"/>
          </a:xfrm>
        </p:spPr>
        <p:txBody>
          <a:bodyPr/>
          <a:lstStyle/>
          <a:p>
            <a:pPr lvl="1">
              <a:buFontTx/>
              <a:buNone/>
            </a:pPr>
            <a:endParaRPr lang="en-US" sz="2400" smtClean="0"/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5-7 servingsFruits/Vegetables including: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smtClean="0"/>
              <a:t>1 Cruciferous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smtClean="0"/>
              <a:t>1 Deep orange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smtClean="0"/>
              <a:t>1 Citrus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smtClean="0"/>
              <a:t>1 Dark green leafy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smtClean="0"/>
              <a:t>1 Red</a:t>
            </a:r>
            <a:r>
              <a:rPr lang="en-US" smtClean="0"/>
              <a:t>			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1 serving Beans and Legumes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1 serving Nuts and Seeds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0 servings alcohol and sugary drinks</a:t>
            </a:r>
          </a:p>
        </p:txBody>
      </p:sp>
      <p:pic>
        <p:nvPicPr>
          <p:cNvPr id="31750" name="Picture 6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048000"/>
            <a:ext cx="172402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PT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Bnr_Gateway_Med_Cntr_1CRW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228600"/>
            <a:ext cx="18954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4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629400" cy="2057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Weekly Prescription Checklist</a:t>
            </a:r>
          </a:p>
        </p:txBody>
      </p:sp>
      <p:sp>
        <p:nvSpPr>
          <p:cNvPr id="32773" name="Subtitle 5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5105400"/>
          </a:xfrm>
        </p:spPr>
        <p:txBody>
          <a:bodyPr/>
          <a:lstStyle/>
          <a:p>
            <a:pPr lvl="1">
              <a:buFontTx/>
              <a:buNone/>
            </a:pPr>
            <a:endParaRPr lang="en-US" sz="2400" smtClean="0"/>
          </a:p>
          <a:p>
            <a:pPr lvl="1">
              <a:buFontTx/>
              <a:buNone/>
            </a:pPr>
            <a:r>
              <a:rPr lang="en-US" sz="2400" smtClean="0"/>
              <a:t>&gt;1 serving Fish rich in Omega-3 including:</a:t>
            </a:r>
          </a:p>
          <a:p>
            <a:pPr lvl="1">
              <a:buFontTx/>
              <a:buNone/>
            </a:pPr>
            <a:r>
              <a:rPr lang="en-US" sz="2400" smtClean="0"/>
              <a:t>			salmon, light tuna, sardines and mackerel</a:t>
            </a:r>
          </a:p>
          <a:p>
            <a:pPr lvl="1">
              <a:buFontTx/>
              <a:buNone/>
            </a:pPr>
            <a:r>
              <a:rPr lang="en-US" sz="2400" smtClean="0"/>
              <a:t>&lt;18 oz. Red Meat including:</a:t>
            </a:r>
          </a:p>
          <a:p>
            <a:pPr lvl="1">
              <a:buFontTx/>
              <a:buNone/>
            </a:pPr>
            <a:r>
              <a:rPr lang="en-US" sz="2400" smtClean="0"/>
              <a:t>			beef, pork and lamb</a:t>
            </a:r>
          </a:p>
          <a:p>
            <a:pPr lvl="1">
              <a:buFontTx/>
              <a:buNone/>
            </a:pPr>
            <a:r>
              <a:rPr lang="en-US" sz="2400" smtClean="0"/>
              <a:t>0 servings of Processed Meats including:</a:t>
            </a:r>
          </a:p>
          <a:p>
            <a:pPr lvl="1">
              <a:buFontTx/>
              <a:buNone/>
            </a:pPr>
            <a:r>
              <a:rPr lang="en-US" sz="2400" smtClean="0"/>
              <a:t>			lunchmeats, bacon and sausages</a:t>
            </a:r>
          </a:p>
          <a:p>
            <a:pPr lvl="1">
              <a:buFontTx/>
              <a:buNone/>
            </a:pPr>
            <a:r>
              <a:rPr lang="en-US" sz="2400" smtClean="0"/>
              <a:t>	</a:t>
            </a:r>
          </a:p>
        </p:txBody>
      </p:sp>
      <p:pic>
        <p:nvPicPr>
          <p:cNvPr id="32774" name="Picture 7" descr="C:\Documents and Settings\ckirk\Local Settings\Temporary Internet Files\Content.IE5\6NSKAV2K\MP90044850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029200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Thank You!</a:t>
            </a:r>
            <a:b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Any Questions?</a:t>
            </a:r>
            <a:endParaRPr lang="en-US" sz="5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8435" name="Picture 3" descr="C:\Documents and Settings\ckirk\Local Settings\Temporary Internet Files\Content.IE5\EPORUPUD\MM900178313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3124200"/>
            <a:ext cx="2895600" cy="28956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09600"/>
          </a:xfrm>
        </p:spPr>
        <p:txBody>
          <a:bodyPr/>
          <a:lstStyle/>
          <a:p>
            <a:r>
              <a:rPr lang="en-US" sz="2400" b="1" smtClean="0"/>
              <a:t>References: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r>
              <a:rPr lang="en-US" sz="1600" smtClean="0"/>
              <a:t>American Cancer Society</a:t>
            </a:r>
          </a:p>
          <a:p>
            <a:r>
              <a:rPr lang="en-US" sz="1600" smtClean="0"/>
              <a:t>American Institute for Cancer Research </a:t>
            </a:r>
          </a:p>
          <a:p>
            <a:r>
              <a:rPr lang="en-US" sz="1600" smtClean="0"/>
              <a:t>Oncology Nutrition – a dietetic practice group of  the Academy of Nutrition and Dietetics</a:t>
            </a:r>
          </a:p>
          <a:p>
            <a:r>
              <a:rPr lang="en-US" sz="1600" smtClean="0"/>
              <a:t>Foods to Fight Cancer – Essential Foods to Help Prevent Cancer</a:t>
            </a:r>
          </a:p>
          <a:p>
            <a:r>
              <a:rPr lang="en-US" sz="1600" smtClean="0"/>
              <a:t>Banner MD Anderson Cancer Center: “Nutrition for people touched by cancer”</a:t>
            </a:r>
          </a:p>
          <a:p>
            <a:r>
              <a:rPr lang="en-US" sz="1600" smtClean="0"/>
              <a:t>Nutrition Education for Cancer Prevention  - Iowa State University</a:t>
            </a:r>
          </a:p>
          <a:p>
            <a:r>
              <a:rPr lang="en-US" sz="1600" smtClean="0"/>
              <a:t>Redaniel MT, Jeffreys M, May MT, Ben-Shlomo Y, Martin RM. Associations of type 2 diabetes and diabetes treatment with breast cancer risk and mortality: a population-based cohort study among British women.  [published online ahead of print Sept 13, 2012].</a:t>
            </a:r>
            <a:r>
              <a:rPr lang="en-US" sz="1600" i="1" smtClean="0"/>
              <a:t> Cancer Causes Control</a:t>
            </a:r>
            <a:r>
              <a:rPr lang="en-US" sz="1600" smtClean="0"/>
              <a:t>. DOI: 10.1007/s10552-012-0057-0. </a:t>
            </a:r>
          </a:p>
          <a:p>
            <a:r>
              <a:rPr lang="en-US" sz="1600" smtClean="0"/>
              <a:t>Giovannucci E, Harlan DM, Archer MC, et al. Diabetes and Cancer: A Consensus Report. </a:t>
            </a:r>
            <a:r>
              <a:rPr lang="en-US" sz="1600" i="1" smtClean="0"/>
              <a:t>CA Cancer J Clin</a:t>
            </a:r>
            <a:r>
              <a:rPr lang="en-US" sz="1600" smtClean="0"/>
              <a:t>. 2010;33:1674-1685.</a:t>
            </a:r>
          </a:p>
          <a:p>
            <a:r>
              <a:rPr lang="en-US" sz="1600" smtClean="0"/>
              <a:t>Cancer Fighting Kitchen by Rebecca Katz</a:t>
            </a:r>
          </a:p>
          <a:p>
            <a:r>
              <a:rPr lang="en-US" sz="1600" smtClean="0"/>
              <a:t>Nutrition in Clinical Practice;Oct. 2012</a:t>
            </a:r>
          </a:p>
          <a:p>
            <a:pPr>
              <a:buFontTx/>
              <a:buNone/>
            </a:pP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PT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Bnr_Gateway_Med_Cntr_1CRW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228600"/>
            <a:ext cx="18954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Why is Body Fat Important?</a:t>
            </a:r>
          </a:p>
        </p:txBody>
      </p:sp>
      <p:sp>
        <p:nvSpPr>
          <p:cNvPr id="7173" name="Subtitle 5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sz="2000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sz="1000" dirty="0" smtClean="0"/>
          </a:p>
          <a:p>
            <a:pPr>
              <a:buFontTx/>
              <a:buNone/>
              <a:defRPr/>
            </a:pPr>
            <a:endParaRPr lang="en-US" sz="1000" dirty="0" smtClean="0"/>
          </a:p>
          <a:p>
            <a:pPr>
              <a:buFontTx/>
              <a:buNone/>
              <a:defRPr/>
            </a:pPr>
            <a:endParaRPr lang="en-US" sz="1000" dirty="0" smtClean="0"/>
          </a:p>
          <a:p>
            <a:pPr>
              <a:buFontTx/>
              <a:buNone/>
              <a:defRPr/>
            </a:pPr>
            <a:r>
              <a:rPr lang="en-US" sz="2800" dirty="0" smtClean="0"/>
              <a:t>Research is clear: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		“Carrying excess body fat-especially around the abdominal area-increases cancer risk”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			</a:t>
            </a:r>
            <a:r>
              <a:rPr lang="en-US" sz="2400" dirty="0" smtClean="0">
                <a:solidFill>
                  <a:srgbClr val="FFFF00"/>
                </a:solidFill>
              </a:rPr>
              <a:t>-American Institute for Cancer Research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r>
              <a:rPr lang="en-US" sz="2800" dirty="0" smtClean="0"/>
              <a:t> </a:t>
            </a:r>
          </a:p>
          <a:p>
            <a:pPr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Obesity and Cancer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Body fat and hormones</a:t>
            </a:r>
          </a:p>
          <a:p>
            <a:pPr>
              <a:buFontTx/>
              <a:buNone/>
            </a:pPr>
            <a:r>
              <a:rPr lang="en-US" smtClean="0"/>
              <a:t>	Estrogen</a:t>
            </a:r>
          </a:p>
          <a:p>
            <a:pPr>
              <a:buFontTx/>
              <a:buNone/>
            </a:pPr>
            <a:r>
              <a:rPr lang="en-US" smtClean="0"/>
              <a:t>	Growth hormones</a:t>
            </a:r>
          </a:p>
          <a:p>
            <a:pPr>
              <a:buFontTx/>
              <a:buNone/>
            </a:pPr>
            <a:r>
              <a:rPr lang="en-US" smtClean="0"/>
              <a:t>Increases risk of</a:t>
            </a:r>
          </a:p>
          <a:p>
            <a:pPr>
              <a:buFontTx/>
              <a:buNone/>
            </a:pPr>
            <a:r>
              <a:rPr lang="en-US" smtClean="0"/>
              <a:t>	Colon, esophageal, pancreatic, kidney, endometrial and breast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6148" name="Picture 4" descr="C:\Documents and Settings\ckirk\Local Settings\Temporary Internet Files\Content.IE5\H659S01X\MC9004387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Obesity and Cancer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Having diabetes more than doubled the risk of pancreatic, liver, and endometrial cancers and also increased the risk of breast, bladder, and colorectal cancer.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					-September 2012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68610" name="Picture 2" descr="C:\Documents and Settings\ckirk\Local Settings\Temporary Internet Files\Content.IE5\K5GCZW47\MP9004223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49580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PT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Bnr_Gateway_Med_Cntr_1CRW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228600"/>
            <a:ext cx="18954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Tools for a Healthy Weight</a:t>
            </a:r>
          </a:p>
        </p:txBody>
      </p:sp>
      <p:sp>
        <p:nvSpPr>
          <p:cNvPr id="8197" name="Text Placeholder 5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11430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	Encourage</a:t>
            </a:r>
          </a:p>
          <a:p>
            <a:endParaRPr lang="en-US" smtClean="0"/>
          </a:p>
        </p:txBody>
      </p:sp>
      <p:sp>
        <p:nvSpPr>
          <p:cNvPr id="8198" name="Subtitle 5"/>
          <p:cNvSpPr>
            <a:spLocks noGrp="1"/>
          </p:cNvSpPr>
          <p:nvPr>
            <p:ph sz="half" idx="2"/>
          </p:nvPr>
        </p:nvSpPr>
        <p:spPr>
          <a:xfrm>
            <a:off x="457200" y="3124200"/>
            <a:ext cx="4040188" cy="2514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Fruits and vegetables</a:t>
            </a:r>
          </a:p>
          <a:p>
            <a:pPr algn="ctr">
              <a:buFontTx/>
              <a:buNone/>
            </a:pPr>
            <a:r>
              <a:rPr lang="en-US" smtClean="0"/>
              <a:t>Whole grains</a:t>
            </a:r>
          </a:p>
          <a:p>
            <a:pPr algn="ctr">
              <a:buFontTx/>
              <a:buNone/>
            </a:pPr>
            <a:r>
              <a:rPr lang="en-US" smtClean="0"/>
              <a:t>Natural fats</a:t>
            </a:r>
          </a:p>
          <a:p>
            <a:pPr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819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741487"/>
          </a:xfrm>
        </p:spPr>
        <p:txBody>
          <a:bodyPr/>
          <a:lstStyle/>
          <a:p>
            <a:r>
              <a:rPr lang="en-US" smtClean="0"/>
              <a:t>	Discourage</a:t>
            </a:r>
          </a:p>
          <a:p>
            <a:endParaRPr lang="en-US" smtClean="0"/>
          </a:p>
        </p:txBody>
      </p:sp>
      <p:sp>
        <p:nvSpPr>
          <p:cNvPr id="8200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3124200"/>
            <a:ext cx="4041775" cy="3001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Sugary drinks</a:t>
            </a:r>
          </a:p>
          <a:p>
            <a:pPr algn="ctr">
              <a:buFontTx/>
              <a:buNone/>
            </a:pPr>
            <a:r>
              <a:rPr lang="en-US" smtClean="0"/>
              <a:t>Calorie-dense foods</a:t>
            </a:r>
          </a:p>
          <a:p>
            <a:pPr algn="ctr">
              <a:buFontTx/>
              <a:buNone/>
            </a:pPr>
            <a:r>
              <a:rPr lang="en-US" smtClean="0"/>
              <a:t>Alcohol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-AICR</a:t>
            </a:r>
          </a:p>
        </p:txBody>
      </p:sp>
      <p:pic>
        <p:nvPicPr>
          <p:cNvPr id="2" name="Picture 6" descr="C:\Documents and Settings\ckirk\Local Settings\Temporary Internet Files\Content.IE5\7WWG71GA\MP90041013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267200"/>
            <a:ext cx="1600200" cy="240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76400"/>
          </a:xfrm>
        </p:spPr>
        <p:txBody>
          <a:bodyPr/>
          <a:lstStyle/>
          <a:p>
            <a:endParaRPr lang="en-US" sz="2000" smtClean="0"/>
          </a:p>
          <a:p>
            <a:pPr>
              <a:buFontTx/>
              <a:buNone/>
            </a:pPr>
            <a:r>
              <a:rPr lang="en-US" smtClean="0"/>
              <a:t>#2- “Be Physically Active at Least 30 minutes a day”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Walking, playing, swimming</a:t>
            </a:r>
          </a:p>
          <a:p>
            <a:pPr>
              <a:buFontTx/>
              <a:buNone/>
            </a:pPr>
            <a:r>
              <a:rPr lang="en-US" smtClean="0"/>
              <a:t>	Choose things that are fun!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9220" name="Picture 2" descr="C:\Users\ckirk\AppData\Local\Microsoft\Windows\Temporary Internet Files\Content.IE5\O44X4RNW\MC9004405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1733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705600" cy="9144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AICR Recommendations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038600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buFontTx/>
              <a:buNone/>
              <a:defRPr/>
            </a:pPr>
            <a:r>
              <a:rPr lang="en-US" dirty="0" smtClean="0"/>
              <a:t>#3- “Avoid Sugary Drinks. Limit Consumption of Energy-Dense Foods (particularly processed foods high in added sugar, or low in fiber, or high in fat).”</a:t>
            </a:r>
          </a:p>
          <a:p>
            <a:pPr algn="ctr">
              <a:buFontTx/>
              <a:buNone/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the risk of weight gain, overweight &amp; obese </a:t>
            </a:r>
          </a:p>
        </p:txBody>
      </p:sp>
      <p:pic>
        <p:nvPicPr>
          <p:cNvPr id="10244" name="Picture 4" descr="C:\Documents and Settings\ckirk\Local Settings\Temporary Internet Files\Content.IE5\PGQW1Q5W\MC90043476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774</Words>
  <Application>Microsoft Office PowerPoint</Application>
  <PresentationFormat>On-screen Show (4:3)</PresentationFormat>
  <Paragraphs>243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ＭＳ Ｐゴシック</vt:lpstr>
      <vt:lpstr>Ebrima</vt:lpstr>
      <vt:lpstr>Berlin Sans FB</vt:lpstr>
      <vt:lpstr>Wingdings</vt:lpstr>
      <vt:lpstr>Blank Presentation</vt:lpstr>
      <vt:lpstr>Cancer Prevention</vt:lpstr>
      <vt:lpstr>Prevention</vt:lpstr>
      <vt:lpstr>AICR Recommendations</vt:lpstr>
      <vt:lpstr>Why is Body Fat Important?</vt:lpstr>
      <vt:lpstr>Obesity and Cancer</vt:lpstr>
      <vt:lpstr>Obesity and Cancer</vt:lpstr>
      <vt:lpstr>Tools for a Healthy Weight</vt:lpstr>
      <vt:lpstr>AICR Recommendations</vt:lpstr>
      <vt:lpstr>AICR Recommendations</vt:lpstr>
      <vt:lpstr>AICR Recommendations</vt:lpstr>
      <vt:lpstr>Cancer Prevention Foods</vt:lpstr>
      <vt:lpstr>Fruits and Veggies</vt:lpstr>
      <vt:lpstr>Cancer Prevention Foods</vt:lpstr>
      <vt:lpstr>Cancer Prevention Foods</vt:lpstr>
      <vt:lpstr>Try Something Different!</vt:lpstr>
      <vt:lpstr>Fiber</vt:lpstr>
      <vt:lpstr>AICR Recommendations</vt:lpstr>
      <vt:lpstr>AICR Recommendations</vt:lpstr>
      <vt:lpstr>AICR Recommendations</vt:lpstr>
      <vt:lpstr>AICR Recommendations</vt:lpstr>
      <vt:lpstr>AICR Recommendations</vt:lpstr>
      <vt:lpstr>Cancer Prevention Foods</vt:lpstr>
      <vt:lpstr>Cancer Prevention Foods</vt:lpstr>
      <vt:lpstr>Cancer Prevention Foods</vt:lpstr>
      <vt:lpstr>Cancer Prevention Foods</vt:lpstr>
      <vt:lpstr>AICR Recommendations</vt:lpstr>
      <vt:lpstr>AICR Recommendations</vt:lpstr>
      <vt:lpstr>AICR Recommendations</vt:lpstr>
      <vt:lpstr>Cancer Fighting Foods</vt:lpstr>
      <vt:lpstr>Daily Prevention Prescription Checklist</vt:lpstr>
      <vt:lpstr>Weekly Prescription Checklist</vt:lpstr>
      <vt:lpstr>Thank You! Any Questions?</vt:lpstr>
      <vt:lpstr>References: </vt:lpstr>
    </vt:vector>
  </TitlesOfParts>
  <Company>Banner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Hermenigilda Luna</cp:lastModifiedBy>
  <cp:revision>491</cp:revision>
  <dcterms:created xsi:type="dcterms:W3CDTF">2008-08-01T23:11:43Z</dcterms:created>
  <dcterms:modified xsi:type="dcterms:W3CDTF">2013-11-02T10:36:03Z</dcterms:modified>
</cp:coreProperties>
</file>